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568" autoAdjust="0"/>
  </p:normalViewPr>
  <p:slideViewPr>
    <p:cSldViewPr snapToGrid="0">
      <p:cViewPr varScale="1">
        <p:scale>
          <a:sx n="59" d="100"/>
          <a:sy n="59" d="100"/>
        </p:scale>
        <p:origin x="21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E31D1-D176-4657-9E38-8452BB060C7E}" type="datetimeFigureOut">
              <a:rPr lang="en-US" smtClean="0"/>
              <a:t>9/14/2021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3BAF2-C967-4AA6-ADAE-C308217DF707}" type="slidenum">
              <a:rPr lang="en-US" smtClean="0"/>
              <a:t>‹#›</a:t>
            </a:fld>
            <a:endParaRPr lang="en-US"/>
          </a:p>
        </p:txBody>
      </p:sp>
    </p:spTree>
    <p:extLst>
      <p:ext uri="{BB962C8B-B14F-4D97-AF65-F5344CB8AC3E}">
        <p14:creationId xmlns:p14="http://schemas.microsoft.com/office/powerpoint/2010/main" val="316911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153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Former US President</a:t>
            </a:r>
            <a:r>
              <a:rPr lang="en-US" baseline="0" dirty="0" smtClean="0"/>
              <a:t> Jimmy Carter was quoted saying, “One of the proudest moments in my life came when I was given a white canvas belt and a tin badge and sworn in as a school boy patrolman. Even with all of the pride that comes with being President of the United States, becoming a AAA School Safety Patroller was one of the proudest moments in his life.</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52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application can be found on our website resources:</a:t>
            </a:r>
            <a:r>
              <a:rPr lang="en-US" baseline="0" dirty="0" smtClean="0"/>
              <a:t> https://cluballiance.aaa.com/traffic-safety/school-safety-patrol?rdl=midatlantic.aaa.com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6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789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96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44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AAA School Safety Patrol Program is a peer </a:t>
            </a:r>
            <a:r>
              <a:rPr lang="en-US" b="1" dirty="0" smtClean="0"/>
              <a:t>leadership</a:t>
            </a:r>
            <a:r>
              <a:rPr lang="en-US" dirty="0" smtClean="0"/>
              <a:t> program that schools implement</a:t>
            </a:r>
            <a:r>
              <a:rPr lang="en-US" baseline="0" dirty="0" smtClean="0"/>
              <a:t> to keep their students safe.</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71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AAA School Safety Patrol Program began in 1920 by Charles</a:t>
            </a:r>
            <a:r>
              <a:rPr lang="en-US" baseline="0" dirty="0" smtClean="0"/>
              <a:t> M. Hayes. Back then cars were just becoming more affordable for the average person and were becoming more present on the roads. Since cars were so new, the roads were still built for horses and did not look like our roads today. Drivers and pedestrians were still unaware of the dangers of sharing the road. One day a group of school children were walking home from school when they were struck and killed by a speeding motorist. Charles M. Hayes, the president of the Chicago Motor Club started the first AAA School Safety Patrol Program and promised to make sure this would not happen to children again</a:t>
            </a:r>
            <a:r>
              <a:rPr lang="en-US" baseline="0" dirty="0" smtClean="0"/>
              <a:t>. In the beginning girls were not allowed to participate however, today all students are welcome to apply to become a Safety patroller.</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6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Pictured:</a:t>
            </a:r>
            <a:r>
              <a:rPr lang="en-US" b="1" baseline="0" dirty="0" smtClean="0"/>
              <a:t> Joe Biden, Edwin Moses, Mary Ellen Weber</a:t>
            </a:r>
          </a:p>
          <a:p>
            <a:endParaRPr lang="en-US" dirty="0" smtClean="0"/>
          </a:p>
          <a:p>
            <a:r>
              <a:rPr lang="en-US" dirty="0" smtClean="0"/>
              <a:t>The AAA School Safety Patrol</a:t>
            </a:r>
            <a:r>
              <a:rPr lang="en-US" baseline="0" dirty="0" smtClean="0"/>
              <a:t> is about being a good leader and willing to work hard to help others. Many important individuals throughout our history started their first leadership position as a AAA School Safety Patroller.</a:t>
            </a:r>
          </a:p>
          <a:p>
            <a:endParaRPr lang="en-US" baseline="0" dirty="0" smtClean="0"/>
          </a:p>
          <a:p>
            <a:r>
              <a:rPr lang="en-US" dirty="0" smtClean="0"/>
              <a:t>AAA School Safety Patrol  Famous Former Patrol Members </a:t>
            </a:r>
          </a:p>
          <a:p>
            <a:r>
              <a:rPr lang="en-US" dirty="0" smtClean="0"/>
              <a:t>For some, being a member of the AAA School Safety Patrol is just the first step toward a career of public service and leadership. Former patrol members include:   </a:t>
            </a:r>
          </a:p>
          <a:p>
            <a:endParaRPr lang="en-US" dirty="0" smtClean="0"/>
          </a:p>
          <a:p>
            <a:r>
              <a:rPr lang="en-US" dirty="0" smtClean="0"/>
              <a:t>Governors and Former Governors Bob Martinez, Florida  James Blanchard, Michigan  William Milliken, Michigan  Lincoln Almond, Rhode Island  </a:t>
            </a:r>
          </a:p>
          <a:p>
            <a:endParaRPr lang="en-US" dirty="0" smtClean="0"/>
          </a:p>
          <a:p>
            <a:r>
              <a:rPr lang="en-US" dirty="0" smtClean="0"/>
              <a:t>21 Astronauts, including:  Norman E. </a:t>
            </a:r>
            <a:r>
              <a:rPr lang="en-US" dirty="0" err="1" smtClean="0"/>
              <a:t>Thagard</a:t>
            </a:r>
            <a:r>
              <a:rPr lang="en-US" dirty="0" smtClean="0"/>
              <a:t>, space endurance record holder  Robert D. Cabana Mary Ellen Weber  </a:t>
            </a:r>
          </a:p>
          <a:p>
            <a:endParaRPr lang="en-US" dirty="0" smtClean="0"/>
          </a:p>
          <a:p>
            <a:r>
              <a:rPr lang="en-US" dirty="0" smtClean="0"/>
              <a:t>U.S. Presidents/Vice Presidents Jimmy Carter,</a:t>
            </a:r>
            <a:r>
              <a:rPr lang="en-US" baseline="0" dirty="0" smtClean="0"/>
              <a:t> </a:t>
            </a:r>
            <a:r>
              <a:rPr lang="en-US" dirty="0" smtClean="0"/>
              <a:t>Bill Clinton, Joe Biden </a:t>
            </a:r>
          </a:p>
          <a:p>
            <a:endParaRPr lang="en-US" dirty="0" smtClean="0"/>
          </a:p>
          <a:p>
            <a:r>
              <a:rPr lang="en-US" dirty="0" smtClean="0"/>
              <a:t>U.S. Senator  John W. Warner, Virginia </a:t>
            </a:r>
          </a:p>
          <a:p>
            <a:endParaRPr lang="en-US" dirty="0" smtClean="0"/>
          </a:p>
          <a:p>
            <a:r>
              <a:rPr lang="en-US" dirty="0" smtClean="0"/>
              <a:t>U.S. Supreme Court Justices &amp; Former Justices Chief Justice Warren E. Burger, Anthony M. Kennedy, Stephen G. Breyer, Clarence Thomas, William J. Brennan, Jr.  </a:t>
            </a:r>
          </a:p>
          <a:p>
            <a:endParaRPr lang="en-US" dirty="0" smtClean="0"/>
          </a:p>
          <a:p>
            <a:r>
              <a:rPr lang="en-US" dirty="0" smtClean="0"/>
              <a:t>Olympic Gold Medalists  Caitlyn Jenner, decathlon  Lynette Woodard, basketball Mike Ramsey, hockey  Eric </a:t>
            </a:r>
            <a:r>
              <a:rPr lang="en-US" dirty="0" err="1" smtClean="0"/>
              <a:t>Heiden</a:t>
            </a:r>
            <a:r>
              <a:rPr lang="en-US" dirty="0" smtClean="0"/>
              <a:t>, </a:t>
            </a:r>
            <a:r>
              <a:rPr lang="en-US" dirty="0" err="1" smtClean="0"/>
              <a:t>speedskating</a:t>
            </a:r>
            <a:r>
              <a:rPr lang="en-US" dirty="0" smtClean="0"/>
              <a:t>  Edwin Moses, track and field </a:t>
            </a:r>
          </a:p>
          <a:p>
            <a:endParaRPr lang="en-US" dirty="0" smtClean="0"/>
          </a:p>
          <a:p>
            <a:r>
              <a:rPr lang="en-US" dirty="0" smtClean="0"/>
              <a:t>Nobel Prize Winner  Dr. Gary S. Becker, Economics </a:t>
            </a:r>
          </a:p>
          <a:p>
            <a:endParaRPr lang="en-US" dirty="0" smtClean="0"/>
          </a:p>
          <a:p>
            <a:r>
              <a:rPr lang="en-US" dirty="0" smtClean="0"/>
              <a:t>Government  Andrew Card, Chief of Staff to George H. Bush and George W. Bush and former U.S. Secretary of Transportation  U.S. Coast Guard Rear Admiral James C. Card, Office of Marine Safety, </a:t>
            </a:r>
          </a:p>
          <a:p>
            <a:endParaRPr lang="en-US" dirty="0" smtClean="0"/>
          </a:p>
          <a:p>
            <a:r>
              <a:rPr lang="en-US" dirty="0" smtClean="0"/>
              <a:t>Security and Environmental Protection  Diane Steed, former administrator National Highway Traffic Safety Admin. Mike McCurry, former White House Press Secretary  </a:t>
            </a:r>
          </a:p>
          <a:p>
            <a:endParaRPr lang="en-US" dirty="0" smtClean="0"/>
          </a:p>
          <a:p>
            <a:r>
              <a:rPr lang="en-US" dirty="0" smtClean="0"/>
              <a:t>Celebrities  Joe Garagiola, Baseball Hall of Famer  Tom </a:t>
            </a:r>
            <a:r>
              <a:rPr lang="en-US" dirty="0" err="1" smtClean="0"/>
              <a:t>Seaver</a:t>
            </a:r>
            <a:r>
              <a:rPr lang="en-US" dirty="0" smtClean="0"/>
              <a:t>, Baseball Hall of Famer  Margaret Ay, Miss America 1954  Al </a:t>
            </a:r>
            <a:r>
              <a:rPr lang="en-US" dirty="0" err="1" smtClean="0"/>
              <a:t>Kaline</a:t>
            </a:r>
            <a:r>
              <a:rPr lang="en-US" dirty="0" smtClean="0"/>
              <a:t>, Baseball Hall of Famer  Lee Iacocca, former Chairman Chrysler Corporation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26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note that not only are Patrollers representing their school and community but the entire AAA School Safety Patrol program across the country. They are a part</a:t>
            </a:r>
            <a:r>
              <a:rPr lang="en-US" baseline="0" dirty="0" smtClean="0"/>
              <a:t> of something big!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03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94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27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If a student is late to their post, an emergency or</a:t>
            </a:r>
            <a:r>
              <a:rPr lang="en-US" baseline="0" dirty="0" smtClean="0"/>
              <a:t> unsafe situation could occur and they will not be there to assist.</a:t>
            </a:r>
          </a:p>
          <a:p>
            <a:pPr marL="228600" indent="-228600">
              <a:buAutoNum type="arabicPeriod"/>
            </a:pPr>
            <a:r>
              <a:rPr lang="en-US" baseline="0" dirty="0" smtClean="0"/>
              <a:t>When on duty, paying attention at their post is the most important way to excel at their job. Turning their back to the students and talking to a friend while on duty is not a good example of what to do.</a:t>
            </a:r>
          </a:p>
          <a:p>
            <a:pPr marL="228600" indent="-228600">
              <a:buAutoNum type="arabicPeriod"/>
            </a:pPr>
            <a:r>
              <a:rPr lang="en-US" baseline="0" dirty="0" smtClean="0"/>
              <a:t>It’s important to ALWAYS practice safe habits as a Patroller on and off duty.</a:t>
            </a:r>
          </a:p>
          <a:p>
            <a:pPr marL="228600" indent="-228600">
              <a:buAutoNum type="arabicPeriod"/>
            </a:pPr>
            <a:r>
              <a:rPr lang="en-US" baseline="0" dirty="0" smtClean="0"/>
              <a:t>Patrollers should NEVER engage with traffic such as waving on a car in a drop off line, telling a bus driver to go, etc.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DB3497-9B65-40DF-9133-7B09802C66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97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E4EEF3-5F3C-4C5D-9C1D-59E0818F0D2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312418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4EEF3-5F3C-4C5D-9C1D-59E0818F0D2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330275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4EEF3-5F3C-4C5D-9C1D-59E0818F0D2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391006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4EEF3-5F3C-4C5D-9C1D-59E0818F0D2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3864416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E4EEF3-5F3C-4C5D-9C1D-59E0818F0D27}"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324843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E4EEF3-5F3C-4C5D-9C1D-59E0818F0D27}"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321708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E4EEF3-5F3C-4C5D-9C1D-59E0818F0D27}"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1143723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E4EEF3-5F3C-4C5D-9C1D-59E0818F0D27}"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334818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4EEF3-5F3C-4C5D-9C1D-59E0818F0D27}"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356513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E4EEF3-5F3C-4C5D-9C1D-59E0818F0D27}"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292274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E4EEF3-5F3C-4C5D-9C1D-59E0818F0D27}"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4CB95-6415-4CF7-90E0-8D100E4A7ABD}" type="slidenum">
              <a:rPr lang="en-US" smtClean="0"/>
              <a:t>‹#›</a:t>
            </a:fld>
            <a:endParaRPr lang="en-US"/>
          </a:p>
        </p:txBody>
      </p:sp>
    </p:spTree>
    <p:extLst>
      <p:ext uri="{BB962C8B-B14F-4D97-AF65-F5344CB8AC3E}">
        <p14:creationId xmlns:p14="http://schemas.microsoft.com/office/powerpoint/2010/main" val="87735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E4EEF3-5F3C-4C5D-9C1D-59E0818F0D27}" type="datetimeFigureOut">
              <a:rPr lang="en-US" smtClean="0"/>
              <a:t>9/14/2021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54CB95-6415-4CF7-90E0-8D100E4A7ABD}" type="slidenum">
              <a:rPr lang="en-US" smtClean="0"/>
              <a:t>‹#›</a:t>
            </a:fld>
            <a:endParaRPr lang="en-US"/>
          </a:p>
        </p:txBody>
      </p:sp>
    </p:spTree>
    <p:extLst>
      <p:ext uri="{BB962C8B-B14F-4D97-AF65-F5344CB8AC3E}">
        <p14:creationId xmlns:p14="http://schemas.microsoft.com/office/powerpoint/2010/main" val="3928698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2" name="Title 1"/>
          <p:cNvSpPr>
            <a:spLocks noGrp="1"/>
          </p:cNvSpPr>
          <p:nvPr>
            <p:ph type="ctrTitle"/>
          </p:nvPr>
        </p:nvSpPr>
        <p:spPr>
          <a:xfrm>
            <a:off x="1148419" y="2177514"/>
            <a:ext cx="6858000" cy="1790700"/>
          </a:xfrm>
        </p:spPr>
        <p:txBody>
          <a:bodyPr>
            <a:noAutofit/>
          </a:bodyPr>
          <a:lstStyle/>
          <a:p>
            <a:r>
              <a:rPr lang="en-US" sz="4000" b="1" dirty="0">
                <a:solidFill>
                  <a:srgbClr val="00359E"/>
                </a:solidFill>
                <a:latin typeface="+mn-lt"/>
              </a:rPr>
              <a:t>AAA School Safety Patrol </a:t>
            </a:r>
            <a:r>
              <a:rPr lang="en-US" sz="4400" dirty="0">
                <a:solidFill>
                  <a:srgbClr val="00359E"/>
                </a:solidFill>
                <a:latin typeface="+mn-lt"/>
              </a:rPr>
              <a:t/>
            </a:r>
            <a:br>
              <a:rPr lang="en-US" sz="4400" dirty="0">
                <a:solidFill>
                  <a:srgbClr val="00359E"/>
                </a:solidFill>
                <a:latin typeface="+mn-lt"/>
              </a:rPr>
            </a:br>
            <a:r>
              <a:rPr lang="en-US" sz="3600" i="1" dirty="0" smtClean="0">
                <a:solidFill>
                  <a:srgbClr val="00359E"/>
                </a:solidFill>
                <a:latin typeface="+mn-lt"/>
              </a:rPr>
              <a:t>Program Introduction</a:t>
            </a:r>
            <a:r>
              <a:rPr lang="en-US" sz="4400" dirty="0">
                <a:solidFill>
                  <a:srgbClr val="00359E"/>
                </a:solidFill>
              </a:rPr>
              <a:t/>
            </a:r>
            <a:br>
              <a:rPr lang="en-US" sz="4400" dirty="0">
                <a:solidFill>
                  <a:srgbClr val="00359E"/>
                </a:solidFill>
              </a:rPr>
            </a:br>
            <a:endParaRPr lang="en-US" sz="4400" b="1" dirty="0">
              <a:solidFill>
                <a:srgbClr val="00359E"/>
              </a:solidFill>
            </a:endParaRPr>
          </a:p>
        </p:txBody>
      </p:sp>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3100" y="3605363"/>
            <a:ext cx="5348638" cy="2543102"/>
          </a:xfrm>
          <a:prstGeom prst="rect">
            <a:avLst/>
          </a:prstGeom>
        </p:spPr>
      </p:pic>
    </p:spTree>
    <p:extLst>
      <p:ext uri="{BB962C8B-B14F-4D97-AF65-F5344CB8AC3E}">
        <p14:creationId xmlns:p14="http://schemas.microsoft.com/office/powerpoint/2010/main" val="162901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2"/>
          <p:cNvSpPr txBox="1">
            <a:spLocks/>
          </p:cNvSpPr>
          <p:nvPr/>
        </p:nvSpPr>
        <p:spPr>
          <a:xfrm>
            <a:off x="2298908" y="4203914"/>
            <a:ext cx="6463254" cy="402336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
            <a:r>
              <a:rPr lang="en-US" sz="2400" dirty="0" smtClean="0">
                <a:solidFill>
                  <a:schemeClr val="accent5">
                    <a:lumMod val="75000"/>
                  </a:schemeClr>
                </a:solidFill>
              </a:rPr>
              <a:t>“One of the proudest moments in my life came when I was given a white canvas belt and a tin badge and sworn in as a school boy patrolman.”</a:t>
            </a:r>
          </a:p>
          <a:p>
            <a:pPr marL="34290"/>
            <a:r>
              <a:rPr lang="en-US" sz="2400" dirty="0" smtClean="0">
                <a:solidFill>
                  <a:schemeClr val="accent5">
                    <a:lumMod val="75000"/>
                  </a:schemeClr>
                </a:solidFill>
              </a:rPr>
              <a:t>-Jimmy Carter (Former U.S. President)</a:t>
            </a:r>
            <a:endParaRPr lang="en-US" sz="2400" dirty="0">
              <a:solidFill>
                <a:schemeClr val="accent5">
                  <a:lumMod val="75000"/>
                </a:schemeClr>
              </a:solidFill>
            </a:endParaRPr>
          </a:p>
        </p:txBody>
      </p:sp>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958880">
            <a:off x="928671" y="687274"/>
            <a:ext cx="2972301" cy="3205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3587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543495" y="887785"/>
            <a:ext cx="3278783" cy="76944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smtClean="0">
                <a:solidFill>
                  <a:srgbClr val="4472C4">
                    <a:lumMod val="75000"/>
                  </a:srgbClr>
                </a:solidFill>
                <a:latin typeface="Calibri" panose="020F0502020204030204"/>
              </a:rPr>
              <a:t>How to Apply</a:t>
            </a:r>
          </a:p>
        </p:txBody>
      </p:sp>
      <p:sp>
        <p:nvSpPr>
          <p:cNvPr id="10" name="Cloud Callout 9"/>
          <p:cNvSpPr/>
          <p:nvPr/>
        </p:nvSpPr>
        <p:spPr>
          <a:xfrm rot="20545578" flipH="1">
            <a:off x="1028903" y="1945224"/>
            <a:ext cx="4164421" cy="267342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00017" y="2491439"/>
            <a:ext cx="3263386" cy="1200329"/>
          </a:xfrm>
          <a:prstGeom prst="rect">
            <a:avLst/>
          </a:prstGeom>
          <a:noFill/>
        </p:spPr>
        <p:txBody>
          <a:bodyPr wrap="square" rtlCol="0">
            <a:spAutoFit/>
          </a:bodyPr>
          <a:lstStyle/>
          <a:p>
            <a:pPr algn="ctr"/>
            <a:r>
              <a:rPr lang="en-US" sz="2400" dirty="0" smtClean="0"/>
              <a:t>*INSERT YOUR SCHOOL SPECIFIC APPLICATION INFORMATION HERE*</a:t>
            </a:r>
            <a:endParaRPr lang="en-US" sz="2400" dirty="0"/>
          </a:p>
        </p:txBody>
      </p:sp>
      <p:pic>
        <p:nvPicPr>
          <p:cNvPr id="12" name="Picture 11"/>
          <p:cNvPicPr>
            <a:picLocks noChangeAspect="1"/>
          </p:cNvPicPr>
          <p:nvPr/>
        </p:nvPicPr>
        <p:blipFill>
          <a:blip r:embed="rId7"/>
          <a:stretch>
            <a:fillRect/>
          </a:stretch>
        </p:blipFill>
        <p:spPr>
          <a:xfrm>
            <a:off x="5499743" y="2355815"/>
            <a:ext cx="2039434" cy="4038080"/>
          </a:xfrm>
          <a:prstGeom prst="rect">
            <a:avLst/>
          </a:prstGeom>
        </p:spPr>
      </p:pic>
    </p:spTree>
    <p:extLst>
      <p:ext uri="{BB962C8B-B14F-4D97-AF65-F5344CB8AC3E}">
        <p14:creationId xmlns:p14="http://schemas.microsoft.com/office/powerpoint/2010/main" val="769373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677339" y="3269300"/>
            <a:ext cx="7800159" cy="1356360"/>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dirty="0" smtClean="0"/>
              <a:t>Applications are due on_________.</a:t>
            </a:r>
            <a:br>
              <a:rPr lang="en-US" dirty="0" smtClean="0"/>
            </a:br>
            <a:r>
              <a:rPr lang="en-US" dirty="0" smtClean="0"/>
              <a:t>Submit to ____________________.</a:t>
            </a:r>
            <a:endParaRPr lang="en-US" dirty="0"/>
          </a:p>
        </p:txBody>
      </p:sp>
      <p:sp>
        <p:nvSpPr>
          <p:cNvPr id="10" name="TextBox 9"/>
          <p:cNvSpPr txBox="1"/>
          <p:nvPr/>
        </p:nvSpPr>
        <p:spPr>
          <a:xfrm>
            <a:off x="5230174" y="3651534"/>
            <a:ext cx="3098069" cy="369332"/>
          </a:xfrm>
          <a:prstGeom prst="rect">
            <a:avLst/>
          </a:prstGeom>
          <a:noFill/>
        </p:spPr>
        <p:txBody>
          <a:bodyPr wrap="square" rtlCol="0">
            <a:spAutoFit/>
          </a:bodyPr>
          <a:lstStyle/>
          <a:p>
            <a:pPr algn="ctr"/>
            <a:r>
              <a:rPr lang="en-US" dirty="0" smtClean="0"/>
              <a:t>Date</a:t>
            </a:r>
            <a:endParaRPr lang="en-US" dirty="0"/>
          </a:p>
        </p:txBody>
      </p:sp>
      <p:sp>
        <p:nvSpPr>
          <p:cNvPr id="11" name="TextBox 10"/>
          <p:cNvSpPr txBox="1"/>
          <p:nvPr/>
        </p:nvSpPr>
        <p:spPr>
          <a:xfrm>
            <a:off x="3903013" y="4167146"/>
            <a:ext cx="3098069" cy="369332"/>
          </a:xfrm>
          <a:prstGeom prst="rect">
            <a:avLst/>
          </a:prstGeom>
          <a:noFill/>
        </p:spPr>
        <p:txBody>
          <a:bodyPr wrap="square" rtlCol="0">
            <a:spAutoFit/>
          </a:bodyPr>
          <a:lstStyle/>
          <a:p>
            <a:pPr algn="ctr"/>
            <a:r>
              <a:rPr lang="en-US" dirty="0" smtClean="0"/>
              <a:t>Advisor/Office/Counselor/Etc.</a:t>
            </a:r>
            <a:endParaRPr lang="en-US" dirty="0"/>
          </a:p>
        </p:txBody>
      </p:sp>
      <p:sp>
        <p:nvSpPr>
          <p:cNvPr id="12" name="Cloud Callout 11"/>
          <p:cNvSpPr/>
          <p:nvPr/>
        </p:nvSpPr>
        <p:spPr>
          <a:xfrm rot="19850317" flipH="1">
            <a:off x="622388" y="783891"/>
            <a:ext cx="3296493" cy="212829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082992" y="1171943"/>
            <a:ext cx="2663347"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sz="3600" dirty="0" smtClean="0">
                <a:solidFill>
                  <a:schemeClr val="accent5">
                    <a:lumMod val="75000"/>
                  </a:schemeClr>
                </a:solidFill>
              </a:rPr>
              <a:t>Questions?</a:t>
            </a:r>
            <a:endParaRPr lang="en-US" sz="3600" dirty="0">
              <a:solidFill>
                <a:schemeClr val="accent5">
                  <a:lumMod val="75000"/>
                </a:schemeClr>
              </a:solidFill>
            </a:endParaRPr>
          </a:p>
        </p:txBody>
      </p:sp>
    </p:spTree>
    <p:extLst>
      <p:ext uri="{BB962C8B-B14F-4D97-AF65-F5344CB8AC3E}">
        <p14:creationId xmlns:p14="http://schemas.microsoft.com/office/powerpoint/2010/main" val="1735303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549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13304" y="951305"/>
            <a:ext cx="3719352"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r>
              <a:rPr kumimoji="0" lang="en-US"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Presenter Notes</a:t>
            </a:r>
            <a:r>
              <a:rPr kumimoji="0" lang="en-US" sz="3600" b="1"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t>
            </a:r>
            <a:endParaRPr kumimoji="0" lang="en-US" sz="3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3" name="TextBox 12"/>
          <p:cNvSpPr txBox="1"/>
          <p:nvPr/>
        </p:nvSpPr>
        <p:spPr>
          <a:xfrm>
            <a:off x="1753569" y="1969184"/>
            <a:ext cx="5647700"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4472C4">
                    <a:lumMod val="75000"/>
                  </a:srgbClr>
                </a:solidFill>
                <a:effectLst/>
                <a:uLnTx/>
                <a:uFillTx/>
                <a:latin typeface="Corbel" panose="020B0503020204020204"/>
                <a:ea typeface="+mn-ea"/>
                <a:cs typeface="+mn-cs"/>
              </a:rPr>
              <a:t>**Prior </a:t>
            </a:r>
            <a:r>
              <a:rPr kumimoji="0" lang="en-US" sz="1800" b="1" i="1" u="none" strike="noStrike" kern="1200" cap="none" spc="0" normalizeH="0" baseline="0" noProof="0" dirty="0">
                <a:ln>
                  <a:noFill/>
                </a:ln>
                <a:solidFill>
                  <a:srgbClr val="4472C4">
                    <a:lumMod val="75000"/>
                  </a:srgbClr>
                </a:solidFill>
                <a:effectLst/>
                <a:uLnTx/>
                <a:uFillTx/>
                <a:latin typeface="Corbel" panose="020B0503020204020204"/>
                <a:ea typeface="+mn-ea"/>
                <a:cs typeface="+mn-cs"/>
              </a:rPr>
              <a:t>to presenting, </a:t>
            </a:r>
            <a:r>
              <a:rPr kumimoji="0" lang="en-US" sz="1800" b="1" i="1" u="none" strike="noStrike" kern="1200" cap="none" spc="0" normalizeH="0" baseline="0" noProof="0" dirty="0" smtClean="0">
                <a:ln>
                  <a:noFill/>
                </a:ln>
                <a:solidFill>
                  <a:srgbClr val="4472C4">
                    <a:lumMod val="75000"/>
                  </a:srgbClr>
                </a:solidFill>
                <a:effectLst/>
                <a:uLnTx/>
                <a:uFillTx/>
                <a:latin typeface="Corbel" panose="020B0503020204020204"/>
                <a:ea typeface="+mn-ea"/>
                <a:cs typeface="+mn-cs"/>
              </a:rPr>
              <a:t>locate this </a:t>
            </a:r>
            <a:r>
              <a:rPr kumimoji="0" lang="en-US" sz="1800" b="1" i="1" u="none" strike="noStrike" kern="1200" cap="none" spc="0" normalizeH="0" baseline="0" noProof="0" dirty="0">
                <a:ln>
                  <a:noFill/>
                </a:ln>
                <a:solidFill>
                  <a:srgbClr val="4472C4">
                    <a:lumMod val="75000"/>
                  </a:srgbClr>
                </a:solidFill>
                <a:effectLst/>
                <a:uLnTx/>
                <a:uFillTx/>
                <a:latin typeface="Corbel" panose="020B0503020204020204"/>
                <a:ea typeface="+mn-ea"/>
                <a:cs typeface="+mn-cs"/>
              </a:rPr>
              <a:t>slide on the left </a:t>
            </a:r>
            <a:r>
              <a:rPr kumimoji="0" lang="en-US" sz="1800" b="1" i="1" u="none" strike="noStrike" kern="1200" cap="none" spc="0" normalizeH="0" baseline="0" noProof="0" dirty="0" smtClean="0">
                <a:ln>
                  <a:noFill/>
                </a:ln>
                <a:solidFill>
                  <a:srgbClr val="4472C4">
                    <a:lumMod val="75000"/>
                  </a:srgbClr>
                </a:solidFill>
                <a:effectLst/>
                <a:uLnTx/>
                <a:uFillTx/>
                <a:latin typeface="Corbel" panose="020B0503020204020204"/>
                <a:ea typeface="+mn-ea"/>
                <a:cs typeface="+mn-cs"/>
              </a:rPr>
              <a:t>menu,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srgbClr val="4472C4">
                    <a:lumMod val="75000"/>
                  </a:srgbClr>
                </a:solidFill>
                <a:effectLst/>
                <a:uLnTx/>
                <a:uFillTx/>
                <a:latin typeface="Corbel" panose="020B0503020204020204"/>
                <a:ea typeface="+mn-ea"/>
                <a:cs typeface="+mn-cs"/>
              </a:rPr>
              <a:t>right click on the slide and </a:t>
            </a:r>
            <a:r>
              <a:rPr kumimoji="0" lang="en-US" sz="1800" b="1" i="1" u="none" strike="noStrike" kern="1200" cap="none" spc="0" normalizeH="0" baseline="0" noProof="0" dirty="0">
                <a:ln>
                  <a:noFill/>
                </a:ln>
                <a:solidFill>
                  <a:srgbClr val="4472C4">
                    <a:lumMod val="75000"/>
                  </a:srgbClr>
                </a:solidFill>
                <a:effectLst/>
                <a:uLnTx/>
                <a:uFillTx/>
                <a:latin typeface="Corbel" panose="020B0503020204020204"/>
                <a:ea typeface="+mn-ea"/>
                <a:cs typeface="+mn-cs"/>
              </a:rPr>
              <a:t>select “Hide Slide” </a:t>
            </a:r>
            <a:r>
              <a:rPr kumimoji="0" lang="en-US" sz="1800" b="1" i="1" u="none" strike="noStrike" kern="1200" cap="none" spc="0" normalizeH="0" baseline="0" noProof="0" dirty="0" smtClean="0">
                <a:ln>
                  <a:noFill/>
                </a:ln>
                <a:solidFill>
                  <a:srgbClr val="4472C4">
                    <a:lumMod val="75000"/>
                  </a:srgbClr>
                </a:solidFill>
                <a:effectLst/>
                <a:uLnTx/>
                <a:uFillTx/>
                <a:latin typeface="Corbel" panose="020B0503020204020204"/>
                <a:ea typeface="+mn-ea"/>
                <a:cs typeface="+mn-cs"/>
              </a:rPr>
              <a:t>**</a:t>
            </a:r>
            <a:endParaRPr kumimoji="0" lang="en-US" sz="1800" b="0" i="0" u="none" strike="noStrike" kern="1200" cap="none" spc="0" normalizeH="0" baseline="0" noProof="0" dirty="0">
              <a:ln>
                <a:noFill/>
              </a:ln>
              <a:solidFill>
                <a:srgbClr val="4472C4">
                  <a:lumMod val="75000"/>
                </a:srgbClr>
              </a:solidFill>
              <a:effectLst/>
              <a:uLnTx/>
              <a:uFillTx/>
              <a:latin typeface="Corbel" panose="020B0503020204020204"/>
              <a:ea typeface="+mn-ea"/>
              <a:cs typeface="+mn-cs"/>
            </a:endParaRPr>
          </a:p>
        </p:txBody>
      </p:sp>
      <p:sp>
        <p:nvSpPr>
          <p:cNvPr id="17" name="Content Placeholder 2"/>
          <p:cNvSpPr txBox="1">
            <a:spLocks/>
          </p:cNvSpPr>
          <p:nvPr/>
        </p:nvSpPr>
        <p:spPr>
          <a:xfrm>
            <a:off x="1309471" y="2803943"/>
            <a:ext cx="7590064" cy="432117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accent5">
                    <a:lumMod val="75000"/>
                  </a:schemeClr>
                </a:solidFill>
                <a:effectLst/>
                <a:uLnTx/>
                <a:uFillTx/>
                <a:latin typeface="Calibri" panose="020F0502020204030204"/>
                <a:ea typeface="+mn-ea"/>
                <a:cs typeface="+mn-cs"/>
              </a:rPr>
              <a:t>This presentation is intended to be used by </a:t>
            </a:r>
            <a:r>
              <a:rPr kumimoji="0" lang="en-US" sz="1800" b="1" i="0" u="sng" strike="noStrike" kern="1200" cap="none" spc="0" normalizeH="0" baseline="0" noProof="0" dirty="0" smtClean="0">
                <a:ln>
                  <a:noFill/>
                </a:ln>
                <a:solidFill>
                  <a:schemeClr val="accent5">
                    <a:lumMod val="75000"/>
                  </a:schemeClr>
                </a:solidFill>
                <a:effectLst/>
                <a:uLnTx/>
                <a:uFillTx/>
                <a:latin typeface="Calibri" panose="020F0502020204030204"/>
                <a:ea typeface="+mn-ea"/>
                <a:cs typeface="+mn-cs"/>
              </a:rPr>
              <a:t>SCHOOL SAFETY PATROL ADVISORS</a:t>
            </a:r>
            <a:r>
              <a:rPr kumimoji="0" lang="en-US" sz="1800" b="1" i="0" u="none" strike="noStrike" kern="1200" cap="none" spc="0" normalizeH="0" baseline="0" noProof="0" dirty="0" smtClean="0">
                <a:ln>
                  <a:noFill/>
                </a:ln>
                <a:solidFill>
                  <a:schemeClr val="accent5">
                    <a:lumMod val="75000"/>
                  </a:schemeClr>
                </a:solidFill>
                <a:effectLst/>
                <a:uLnTx/>
                <a:uFillTx/>
                <a:latin typeface="Calibri" panose="020F0502020204030204"/>
                <a:ea typeface="+mn-ea"/>
                <a:cs typeface="+mn-cs"/>
              </a:rPr>
              <a:t> to present to the highest grade level of the school to introduce prospective students to the AAA School Safety Patrol Program. </a:t>
            </a:r>
          </a:p>
          <a:p>
            <a:pPr marL="3429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accent5">
                    <a:lumMod val="75000"/>
                  </a:schemeClr>
                </a:solidFill>
                <a:effectLst/>
                <a:uLnTx/>
                <a:uFillTx/>
                <a:latin typeface="Calibri" panose="020F0502020204030204"/>
                <a:ea typeface="+mn-ea"/>
                <a:cs typeface="+mn-cs"/>
              </a:rPr>
              <a:t>This presentation includes:</a:t>
            </a:r>
            <a:endParaRPr kumimoji="0" lang="en-US" sz="1800" b="0" i="0" u="none" strike="noStrike" kern="1200" cap="none" spc="0" normalizeH="0" baseline="0" noProof="0" dirty="0" smtClean="0">
              <a:ln>
                <a:noFill/>
              </a:ln>
              <a:solidFill>
                <a:schemeClr val="accent5">
                  <a:lumMod val="75000"/>
                </a:schemeClr>
              </a:solidFill>
              <a:effectLst/>
              <a:uLnTx/>
              <a:uFillTx/>
              <a:latin typeface="Calibri" panose="020F0502020204030204"/>
              <a:ea typeface="+mn-ea"/>
              <a:cs typeface="+mn-cs"/>
            </a:endParaRPr>
          </a:p>
          <a:p>
            <a:pPr marL="37719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en-US" sz="1800" i="0" u="none" strike="noStrike" kern="1200" cap="none" spc="0" normalizeH="0" baseline="0" noProof="0" dirty="0" smtClean="0">
                <a:ln>
                  <a:noFill/>
                </a:ln>
                <a:solidFill>
                  <a:schemeClr val="accent5">
                    <a:lumMod val="75000"/>
                  </a:schemeClr>
                </a:solidFill>
                <a:effectLst/>
                <a:uLnTx/>
                <a:uFillTx/>
                <a:latin typeface="Calibri" panose="020F0502020204030204"/>
                <a:ea typeface="+mn-ea"/>
                <a:cs typeface="+mn-cs"/>
              </a:rPr>
              <a:t>Program overview</a:t>
            </a:r>
          </a:p>
          <a:p>
            <a:pPr marL="37719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en-US" sz="1800" i="0" u="none" strike="noStrike" kern="1200" cap="none" spc="0" normalizeH="0" baseline="0" noProof="0" dirty="0" smtClean="0">
                <a:ln>
                  <a:noFill/>
                </a:ln>
                <a:solidFill>
                  <a:schemeClr val="accent5">
                    <a:lumMod val="75000"/>
                  </a:schemeClr>
                </a:solidFill>
                <a:effectLst/>
                <a:uLnTx/>
                <a:uFillTx/>
                <a:latin typeface="Calibri" panose="020F0502020204030204"/>
                <a:ea typeface="+mn-ea"/>
                <a:cs typeface="+mn-cs"/>
              </a:rPr>
              <a:t>History</a:t>
            </a:r>
          </a:p>
          <a:p>
            <a:pPr marL="37719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en-US" sz="1800" i="0" u="none" strike="noStrike" kern="1200" cap="none" spc="0" normalizeH="0" baseline="0" noProof="0" dirty="0" smtClean="0">
                <a:ln>
                  <a:noFill/>
                </a:ln>
                <a:solidFill>
                  <a:schemeClr val="accent5">
                    <a:lumMod val="75000"/>
                  </a:schemeClr>
                </a:solidFill>
                <a:effectLst/>
                <a:uLnTx/>
                <a:uFillTx/>
                <a:latin typeface="Calibri" panose="020F0502020204030204"/>
                <a:ea typeface="+mn-ea"/>
                <a:cs typeface="+mn-cs"/>
              </a:rPr>
              <a:t>Years in operation</a:t>
            </a:r>
          </a:p>
          <a:p>
            <a:pPr marL="37719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en-US" sz="1800" i="0" u="none" strike="noStrike" kern="1200" cap="none" spc="0" normalizeH="0" baseline="0" noProof="0" dirty="0" smtClean="0">
                <a:ln>
                  <a:noFill/>
                </a:ln>
                <a:solidFill>
                  <a:schemeClr val="accent5">
                    <a:lumMod val="75000"/>
                  </a:schemeClr>
                </a:solidFill>
                <a:effectLst/>
                <a:uLnTx/>
                <a:uFillTx/>
                <a:latin typeface="Calibri" panose="020F0502020204030204"/>
                <a:ea typeface="+mn-ea"/>
                <a:cs typeface="+mn-cs"/>
              </a:rPr>
              <a:t>Expectations of a Patroller</a:t>
            </a:r>
          </a:p>
          <a:p>
            <a:pPr marL="37719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en-US" sz="1800" i="0" u="none" strike="noStrike" kern="1200" cap="none" spc="0" normalizeH="0" baseline="0" noProof="0" dirty="0" smtClean="0">
                <a:ln>
                  <a:noFill/>
                </a:ln>
                <a:solidFill>
                  <a:schemeClr val="accent5">
                    <a:lumMod val="75000"/>
                  </a:schemeClr>
                </a:solidFill>
                <a:effectLst/>
                <a:uLnTx/>
                <a:uFillTx/>
                <a:latin typeface="Calibri" panose="020F0502020204030204"/>
                <a:ea typeface="+mn-ea"/>
                <a:cs typeface="+mn-cs"/>
              </a:rPr>
              <a:t>Instructions for applying</a:t>
            </a:r>
          </a:p>
          <a:p>
            <a:pPr marL="37719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r>
              <a:rPr kumimoji="0" lang="en-US" sz="1800" i="0" u="none" strike="noStrike" kern="1200" cap="none" spc="0" normalizeH="0" baseline="0" noProof="0" dirty="0" smtClean="0">
                <a:ln>
                  <a:noFill/>
                </a:ln>
                <a:solidFill>
                  <a:schemeClr val="accent5">
                    <a:lumMod val="75000"/>
                  </a:schemeClr>
                </a:solidFill>
                <a:effectLst/>
                <a:uLnTx/>
                <a:uFillTx/>
                <a:latin typeface="Calibri" panose="020F0502020204030204"/>
                <a:ea typeface="+mn-ea"/>
                <a:cs typeface="+mn-cs"/>
              </a:rPr>
              <a:t>Please note slide 11, is for adding your school application information</a:t>
            </a:r>
          </a:p>
          <a:p>
            <a:pPr marL="37719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eriod"/>
              <a:tabLst/>
              <a:defRPr/>
            </a:pPr>
            <a:endParaRPr kumimoji="0" lang="en-US" sz="18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endParaRPr>
          </a:p>
          <a:p>
            <a:pPr marL="3429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416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324686" y="737996"/>
            <a:ext cx="4286366" cy="107721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What is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AAA School Safety Patrol</a:t>
            </a:r>
            <a:endParaRPr kumimoji="0" lang="en-US"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0" name="Freeform 2183"/>
          <p:cNvSpPr>
            <a:spLocks noChangeArrowheads="1"/>
          </p:cNvSpPr>
          <p:nvPr/>
        </p:nvSpPr>
        <p:spPr bwMode="auto">
          <a:xfrm flipH="1">
            <a:off x="4632964" y="2164855"/>
            <a:ext cx="3516096" cy="1708595"/>
          </a:xfrm>
          <a:custGeom>
            <a:avLst/>
            <a:gdLst>
              <a:gd name="T0" fmla="*/ 97 w 3964"/>
              <a:gd name="T1" fmla="*/ 0 h 1128"/>
              <a:gd name="T2" fmla="*/ 97 w 3964"/>
              <a:gd name="T3" fmla="*/ 0 h 1128"/>
              <a:gd name="T4" fmla="*/ 3775 w 3964"/>
              <a:gd name="T5" fmla="*/ 0 h 1128"/>
              <a:gd name="T6" fmla="*/ 3775 w 3964"/>
              <a:gd name="T7" fmla="*/ 376 h 1128"/>
              <a:gd name="T8" fmla="*/ 3963 w 3964"/>
              <a:gd name="T9" fmla="*/ 564 h 1128"/>
              <a:gd name="T10" fmla="*/ 3775 w 3964"/>
              <a:gd name="T11" fmla="*/ 758 h 1128"/>
              <a:gd name="T12" fmla="*/ 3775 w 3964"/>
              <a:gd name="T13" fmla="*/ 1127 h 1128"/>
              <a:gd name="T14" fmla="*/ 97 w 3964"/>
              <a:gd name="T15" fmla="*/ 1127 h 1128"/>
              <a:gd name="T16" fmla="*/ 0 w 3964"/>
              <a:gd name="T17" fmla="*/ 1036 h 1128"/>
              <a:gd name="T18" fmla="*/ 0 w 3964"/>
              <a:gd name="T19" fmla="*/ 97 h 1128"/>
              <a:gd name="T20" fmla="*/ 97 w 3964"/>
              <a:gd name="T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4" h="1128">
                <a:moveTo>
                  <a:pt x="97" y="0"/>
                </a:moveTo>
                <a:lnTo>
                  <a:pt x="97" y="0"/>
                </a:lnTo>
                <a:cubicBezTo>
                  <a:pt x="3775" y="0"/>
                  <a:pt x="3775" y="0"/>
                  <a:pt x="3775" y="0"/>
                </a:cubicBezTo>
                <a:cubicBezTo>
                  <a:pt x="3775" y="376"/>
                  <a:pt x="3775" y="376"/>
                  <a:pt x="3775" y="376"/>
                </a:cubicBezTo>
                <a:cubicBezTo>
                  <a:pt x="3878" y="376"/>
                  <a:pt x="3963" y="461"/>
                  <a:pt x="3963" y="564"/>
                </a:cubicBezTo>
                <a:cubicBezTo>
                  <a:pt x="3963" y="667"/>
                  <a:pt x="3878" y="752"/>
                  <a:pt x="3775" y="758"/>
                </a:cubicBezTo>
                <a:cubicBezTo>
                  <a:pt x="3775" y="1127"/>
                  <a:pt x="3775" y="1127"/>
                  <a:pt x="3775" y="1127"/>
                </a:cubicBezTo>
                <a:cubicBezTo>
                  <a:pt x="97" y="1127"/>
                  <a:pt x="97" y="1127"/>
                  <a:pt x="97" y="1127"/>
                </a:cubicBezTo>
                <a:cubicBezTo>
                  <a:pt x="43" y="1127"/>
                  <a:pt x="0" y="1085"/>
                  <a:pt x="0" y="1036"/>
                </a:cubicBezTo>
                <a:cubicBezTo>
                  <a:pt x="0" y="97"/>
                  <a:pt x="0" y="97"/>
                  <a:pt x="0" y="97"/>
                </a:cubicBezTo>
                <a:cubicBezTo>
                  <a:pt x="0" y="43"/>
                  <a:pt x="43" y="0"/>
                  <a:pt x="97" y="0"/>
                </a:cubicBezTo>
              </a:path>
            </a:pathLst>
          </a:custGeom>
          <a:solidFill>
            <a:srgbClr val="002060"/>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11" name="Freeform 2183"/>
          <p:cNvSpPr>
            <a:spLocks noChangeArrowheads="1"/>
          </p:cNvSpPr>
          <p:nvPr/>
        </p:nvSpPr>
        <p:spPr bwMode="auto">
          <a:xfrm flipH="1">
            <a:off x="4632964" y="4086333"/>
            <a:ext cx="3516096" cy="1708595"/>
          </a:xfrm>
          <a:custGeom>
            <a:avLst/>
            <a:gdLst>
              <a:gd name="T0" fmla="*/ 97 w 3964"/>
              <a:gd name="T1" fmla="*/ 0 h 1128"/>
              <a:gd name="T2" fmla="*/ 97 w 3964"/>
              <a:gd name="T3" fmla="*/ 0 h 1128"/>
              <a:gd name="T4" fmla="*/ 3775 w 3964"/>
              <a:gd name="T5" fmla="*/ 0 h 1128"/>
              <a:gd name="T6" fmla="*/ 3775 w 3964"/>
              <a:gd name="T7" fmla="*/ 376 h 1128"/>
              <a:gd name="T8" fmla="*/ 3963 w 3964"/>
              <a:gd name="T9" fmla="*/ 564 h 1128"/>
              <a:gd name="T10" fmla="*/ 3775 w 3964"/>
              <a:gd name="T11" fmla="*/ 758 h 1128"/>
              <a:gd name="T12" fmla="*/ 3775 w 3964"/>
              <a:gd name="T13" fmla="*/ 1127 h 1128"/>
              <a:gd name="T14" fmla="*/ 97 w 3964"/>
              <a:gd name="T15" fmla="*/ 1127 h 1128"/>
              <a:gd name="T16" fmla="*/ 0 w 3964"/>
              <a:gd name="T17" fmla="*/ 1036 h 1128"/>
              <a:gd name="T18" fmla="*/ 0 w 3964"/>
              <a:gd name="T19" fmla="*/ 97 h 1128"/>
              <a:gd name="T20" fmla="*/ 97 w 3964"/>
              <a:gd name="T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4" h="1128">
                <a:moveTo>
                  <a:pt x="97" y="0"/>
                </a:moveTo>
                <a:lnTo>
                  <a:pt x="97" y="0"/>
                </a:lnTo>
                <a:cubicBezTo>
                  <a:pt x="3775" y="0"/>
                  <a:pt x="3775" y="0"/>
                  <a:pt x="3775" y="0"/>
                </a:cubicBezTo>
                <a:cubicBezTo>
                  <a:pt x="3775" y="376"/>
                  <a:pt x="3775" y="376"/>
                  <a:pt x="3775" y="376"/>
                </a:cubicBezTo>
                <a:cubicBezTo>
                  <a:pt x="3878" y="376"/>
                  <a:pt x="3963" y="461"/>
                  <a:pt x="3963" y="564"/>
                </a:cubicBezTo>
                <a:cubicBezTo>
                  <a:pt x="3963" y="667"/>
                  <a:pt x="3878" y="752"/>
                  <a:pt x="3775" y="758"/>
                </a:cubicBezTo>
                <a:cubicBezTo>
                  <a:pt x="3775" y="1127"/>
                  <a:pt x="3775" y="1127"/>
                  <a:pt x="3775" y="1127"/>
                </a:cubicBezTo>
                <a:cubicBezTo>
                  <a:pt x="97" y="1127"/>
                  <a:pt x="97" y="1127"/>
                  <a:pt x="97" y="1127"/>
                </a:cubicBezTo>
                <a:cubicBezTo>
                  <a:pt x="43" y="1127"/>
                  <a:pt x="0" y="1085"/>
                  <a:pt x="0" y="1036"/>
                </a:cubicBezTo>
                <a:cubicBezTo>
                  <a:pt x="0" y="97"/>
                  <a:pt x="0" y="97"/>
                  <a:pt x="0" y="97"/>
                </a:cubicBezTo>
                <a:cubicBezTo>
                  <a:pt x="0" y="43"/>
                  <a:pt x="43" y="0"/>
                  <a:pt x="97" y="0"/>
                </a:cubicBezTo>
              </a:path>
            </a:pathLst>
          </a:custGeom>
          <a:solidFill>
            <a:srgbClr val="002060"/>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8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4" name="Picture 3"/>
          <p:cNvPicPr>
            <a:picLocks noChangeAspect="1"/>
          </p:cNvPicPr>
          <p:nvPr/>
        </p:nvPicPr>
        <p:blipFill>
          <a:blip r:embed="rId7"/>
          <a:stretch>
            <a:fillRect/>
          </a:stretch>
        </p:blipFill>
        <p:spPr>
          <a:xfrm>
            <a:off x="2281646" y="2310526"/>
            <a:ext cx="1679529" cy="3551615"/>
          </a:xfrm>
          <a:prstGeom prst="rect">
            <a:avLst/>
          </a:prstGeom>
        </p:spPr>
      </p:pic>
      <p:sp>
        <p:nvSpPr>
          <p:cNvPr id="14" name="TextBox 13"/>
          <p:cNvSpPr txBox="1"/>
          <p:nvPr/>
        </p:nvSpPr>
        <p:spPr>
          <a:xfrm>
            <a:off x="5104503" y="2419580"/>
            <a:ext cx="2993582"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mn-cs"/>
              </a:rPr>
              <a:t>A group of students who create a safer school environment by identifying safety hazards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TextBox 15"/>
          <p:cNvSpPr txBox="1"/>
          <p:nvPr/>
        </p:nvSpPr>
        <p:spPr>
          <a:xfrm>
            <a:off x="5100601" y="4458479"/>
            <a:ext cx="299358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ea typeface="+mn-ea"/>
                <a:cs typeface="+mn-cs"/>
              </a:rPr>
              <a:t>Patrollers oversee arrival and dismissal </a:t>
            </a:r>
            <a:r>
              <a:rPr kumimoji="0" lang="en-US" sz="1800" b="0" i="0" u="none" strike="noStrike" kern="1200" cap="none" spc="0" normalizeH="0" baseline="0" noProof="0" dirty="0" smtClean="0">
                <a:ln>
                  <a:noFill/>
                </a:ln>
                <a:solidFill>
                  <a:srgbClr val="FFFFFF"/>
                </a:solidFill>
                <a:effectLst/>
                <a:uLnTx/>
                <a:uFillTx/>
                <a:ea typeface="+mn-ea"/>
                <a:cs typeface="+mn-cs"/>
              </a:rPr>
              <a:t>from </a:t>
            </a:r>
            <a:r>
              <a:rPr kumimoji="0" lang="en-US" sz="1800" b="0" i="0" u="none" strike="noStrike" kern="1200" cap="none" spc="0" normalizeH="0" baseline="0" noProof="0" dirty="0">
                <a:ln>
                  <a:noFill/>
                </a:ln>
                <a:solidFill>
                  <a:srgbClr val="FFFFFF"/>
                </a:solidFill>
                <a:effectLst/>
                <a:uLnTx/>
                <a:uFillTx/>
                <a:ea typeface="+mn-ea"/>
                <a:cs typeface="+mn-cs"/>
              </a:rPr>
              <a:t>their assigned posts throughout the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17899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327854" y="981186"/>
            <a:ext cx="396852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History of the Program</a:t>
            </a:r>
            <a:endParaRPr kumimoji="0" lang="en-US" sz="3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4" name="Content Placeholder 2"/>
          <p:cNvSpPr txBox="1">
            <a:spLocks/>
          </p:cNvSpPr>
          <p:nvPr/>
        </p:nvSpPr>
        <p:spPr>
          <a:xfrm>
            <a:off x="857250" y="2057399"/>
            <a:ext cx="3566160" cy="402336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dirty="0" smtClean="0">
                <a:solidFill>
                  <a:schemeClr val="bg1"/>
                </a:solidFill>
              </a:rPr>
              <a:t>The first AAA School Safety Patrol was formed in Chicago in 1920</a:t>
            </a:r>
          </a:p>
          <a:p>
            <a:r>
              <a:rPr lang="en-US" dirty="0" smtClean="0">
                <a:solidFill>
                  <a:schemeClr val="bg1"/>
                </a:solidFill>
              </a:rPr>
              <a:t>Charles M. Hayes was president of the Chicago Motor Club</a:t>
            </a:r>
          </a:p>
          <a:p>
            <a:r>
              <a:rPr lang="en-US" dirty="0" smtClean="0">
                <a:solidFill>
                  <a:schemeClr val="bg1"/>
                </a:solidFill>
              </a:rPr>
              <a:t>Several school children struck and killed by a speeding motorist</a:t>
            </a:r>
          </a:p>
          <a:p>
            <a:r>
              <a:rPr lang="en-US" dirty="0" smtClean="0">
                <a:solidFill>
                  <a:schemeClr val="bg1"/>
                </a:solidFill>
              </a:rPr>
              <a:t>In the beginning girls were not allowed to participate</a:t>
            </a:r>
            <a:endParaRPr lang="en-US" dirty="0">
              <a:solidFill>
                <a:schemeClr val="bg1"/>
              </a:solidFill>
            </a:endParaRPr>
          </a:p>
        </p:txBody>
      </p:sp>
      <p:sp>
        <p:nvSpPr>
          <p:cNvPr id="17" name="Content Placeholder 2"/>
          <p:cNvSpPr txBox="1">
            <a:spLocks/>
          </p:cNvSpPr>
          <p:nvPr/>
        </p:nvSpPr>
        <p:spPr>
          <a:xfrm>
            <a:off x="529035" y="2378528"/>
            <a:ext cx="3566160" cy="402336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buFont typeface="Arial" panose="020B0604020202020204" pitchFamily="34" charset="0"/>
              <a:buChar char="•"/>
            </a:pPr>
            <a:r>
              <a:rPr lang="en-US" dirty="0" smtClean="0">
                <a:solidFill>
                  <a:schemeClr val="accent5">
                    <a:lumMod val="75000"/>
                  </a:schemeClr>
                </a:solidFill>
              </a:rPr>
              <a:t>The first AAA School Safety Patrol was formed in Chicago in 1920</a:t>
            </a:r>
          </a:p>
          <a:p>
            <a:pPr marL="285750" indent="-285750" algn="l">
              <a:buFont typeface="Arial" panose="020B0604020202020204" pitchFamily="34" charset="0"/>
              <a:buChar char="•"/>
            </a:pPr>
            <a:r>
              <a:rPr lang="en-US" dirty="0" smtClean="0">
                <a:solidFill>
                  <a:schemeClr val="accent5">
                    <a:lumMod val="75000"/>
                  </a:schemeClr>
                </a:solidFill>
              </a:rPr>
              <a:t>Charles M. Hayes was president of the Chicago Motor Club</a:t>
            </a:r>
          </a:p>
          <a:p>
            <a:pPr marL="285750" indent="-285750" algn="l">
              <a:buFont typeface="Arial" panose="020B0604020202020204" pitchFamily="34" charset="0"/>
              <a:buChar char="•"/>
            </a:pPr>
            <a:r>
              <a:rPr lang="en-US" dirty="0" smtClean="0">
                <a:solidFill>
                  <a:schemeClr val="accent5">
                    <a:lumMod val="75000"/>
                  </a:schemeClr>
                </a:solidFill>
              </a:rPr>
              <a:t>Several school children struck and killed by a speeding motorist</a:t>
            </a:r>
          </a:p>
          <a:p>
            <a:pPr marL="285750" indent="-285750" algn="l">
              <a:buFont typeface="Arial" panose="020B0604020202020204" pitchFamily="34" charset="0"/>
              <a:buChar char="•"/>
            </a:pPr>
            <a:r>
              <a:rPr lang="en-US" dirty="0" smtClean="0">
                <a:solidFill>
                  <a:schemeClr val="accent5">
                    <a:lumMod val="75000"/>
                  </a:schemeClr>
                </a:solidFill>
              </a:rPr>
              <a:t>In the beginning girls were not allowed to participate</a:t>
            </a:r>
            <a:endParaRPr lang="en-US" dirty="0">
              <a:solidFill>
                <a:schemeClr val="accent5">
                  <a:lumMod val="75000"/>
                </a:schemeClr>
              </a:solidFill>
            </a:endParaRPr>
          </a:p>
        </p:txBody>
      </p:sp>
      <p:pic>
        <p:nvPicPr>
          <p:cNvPr id="18" name="Content Placeholder 4" descr="Picture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a:xfrm>
            <a:off x="4816917" y="2164855"/>
            <a:ext cx="3870880" cy="2770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53237" y="4646836"/>
            <a:ext cx="3563118" cy="18386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456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410504" y="918563"/>
            <a:ext cx="3885872"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t>Famous Patrollers</a:t>
            </a:r>
            <a:endParaRPr kumimoji="0" lang="en-US" sz="4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0" name="Content Placeholder 2"/>
          <p:cNvSpPr txBox="1">
            <a:spLocks/>
          </p:cNvSpPr>
          <p:nvPr/>
        </p:nvSpPr>
        <p:spPr>
          <a:xfrm>
            <a:off x="859261" y="1780418"/>
            <a:ext cx="3566160" cy="402336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dirty="0" smtClean="0">
                <a:solidFill>
                  <a:schemeClr val="accent5">
                    <a:lumMod val="75000"/>
                  </a:schemeClr>
                </a:solidFill>
              </a:rPr>
              <a:t>Many important figures in U.S. history gained their first leadership experience as a AAA School Safety Patroller</a:t>
            </a:r>
          </a:p>
          <a:p>
            <a:pPr marL="34290"/>
            <a:endParaRPr lang="en-US" dirty="0" smtClean="0">
              <a:solidFill>
                <a:schemeClr val="accent1">
                  <a:lumMod val="75000"/>
                </a:schemeClr>
              </a:solidFill>
            </a:endParaRPr>
          </a:p>
          <a:p>
            <a:pPr marL="628650" lvl="1" indent="-285750" algn="l">
              <a:buFont typeface="Arial" panose="020B0604020202020204" pitchFamily="34" charset="0"/>
              <a:buChar char="•"/>
            </a:pPr>
            <a:r>
              <a:rPr lang="en-US" sz="1800" dirty="0" smtClean="0">
                <a:solidFill>
                  <a:schemeClr val="accent5">
                    <a:lumMod val="75000"/>
                  </a:schemeClr>
                </a:solidFill>
              </a:rPr>
              <a:t>U.S. Presidents </a:t>
            </a:r>
          </a:p>
          <a:p>
            <a:pPr marL="628650" lvl="1" indent="-285750" algn="l">
              <a:buFont typeface="Arial" panose="020B0604020202020204" pitchFamily="34" charset="0"/>
              <a:buChar char="•"/>
            </a:pPr>
            <a:r>
              <a:rPr lang="en-US" sz="1800" dirty="0" smtClean="0">
                <a:solidFill>
                  <a:schemeClr val="accent5">
                    <a:lumMod val="75000"/>
                  </a:schemeClr>
                </a:solidFill>
              </a:rPr>
              <a:t>Vice Presidents</a:t>
            </a:r>
          </a:p>
          <a:p>
            <a:pPr marL="628650" lvl="1" indent="-285750" algn="l">
              <a:buFont typeface="Arial" panose="020B0604020202020204" pitchFamily="34" charset="0"/>
              <a:buChar char="•"/>
            </a:pPr>
            <a:r>
              <a:rPr lang="en-US" sz="1800" dirty="0" smtClean="0">
                <a:solidFill>
                  <a:schemeClr val="accent5">
                    <a:lumMod val="75000"/>
                  </a:schemeClr>
                </a:solidFill>
              </a:rPr>
              <a:t>Supreme Court Justices</a:t>
            </a:r>
          </a:p>
          <a:p>
            <a:pPr marL="628650" lvl="1" indent="-285750" algn="l">
              <a:buFont typeface="Arial" panose="020B0604020202020204" pitchFamily="34" charset="0"/>
              <a:buChar char="•"/>
            </a:pPr>
            <a:r>
              <a:rPr lang="en-US" sz="1800" dirty="0" smtClean="0">
                <a:solidFill>
                  <a:schemeClr val="accent5">
                    <a:lumMod val="75000"/>
                  </a:schemeClr>
                </a:solidFill>
              </a:rPr>
              <a:t>Nobel Prize Winners</a:t>
            </a:r>
          </a:p>
          <a:p>
            <a:pPr marL="628650" lvl="1" indent="-285750" algn="l">
              <a:buFont typeface="Arial" panose="020B0604020202020204" pitchFamily="34" charset="0"/>
              <a:buChar char="•"/>
            </a:pPr>
            <a:r>
              <a:rPr lang="en-US" sz="1800" dirty="0" smtClean="0">
                <a:solidFill>
                  <a:schemeClr val="accent5">
                    <a:lumMod val="75000"/>
                  </a:schemeClr>
                </a:solidFill>
              </a:rPr>
              <a:t>Governors</a:t>
            </a:r>
          </a:p>
          <a:p>
            <a:pPr marL="628650" lvl="1" indent="-285750" algn="l">
              <a:buFont typeface="Arial" panose="020B0604020202020204" pitchFamily="34" charset="0"/>
              <a:buChar char="•"/>
            </a:pPr>
            <a:r>
              <a:rPr lang="en-US" sz="1800" dirty="0" smtClean="0">
                <a:solidFill>
                  <a:schemeClr val="accent5">
                    <a:lumMod val="75000"/>
                  </a:schemeClr>
                </a:solidFill>
              </a:rPr>
              <a:t>Senators</a:t>
            </a:r>
          </a:p>
          <a:p>
            <a:pPr marL="628650" lvl="1" indent="-285750" algn="l">
              <a:buFont typeface="Arial" panose="020B0604020202020204" pitchFamily="34" charset="0"/>
              <a:buChar char="•"/>
            </a:pPr>
            <a:r>
              <a:rPr lang="en-US" sz="1800" dirty="0" smtClean="0">
                <a:solidFill>
                  <a:schemeClr val="accent5">
                    <a:lumMod val="75000"/>
                  </a:schemeClr>
                </a:solidFill>
              </a:rPr>
              <a:t>Olympic Gold Medalists</a:t>
            </a:r>
          </a:p>
          <a:p>
            <a:pPr marL="628650" lvl="1" indent="-285750" algn="l">
              <a:buFont typeface="Arial" panose="020B0604020202020204" pitchFamily="34" charset="0"/>
              <a:buChar char="•"/>
            </a:pPr>
            <a:r>
              <a:rPr lang="en-US" sz="1800" dirty="0" smtClean="0">
                <a:solidFill>
                  <a:schemeClr val="accent5">
                    <a:lumMod val="75000"/>
                  </a:schemeClr>
                </a:solidFill>
              </a:rPr>
              <a:t>Astronauts</a:t>
            </a:r>
            <a:endParaRPr lang="en-US" sz="1800" dirty="0">
              <a:solidFill>
                <a:schemeClr val="accent5">
                  <a:lumMod val="75000"/>
                </a:schemeClr>
              </a:solidFill>
            </a:endParaRPr>
          </a:p>
        </p:txBody>
      </p:sp>
      <p:pic>
        <p:nvPicPr>
          <p:cNvPr id="12" name="Picture 11"/>
          <p:cNvPicPr>
            <a:picLocks noChangeAspect="1"/>
          </p:cNvPicPr>
          <p:nvPr/>
        </p:nvPicPr>
        <p:blipFill>
          <a:blip r:embed="rId7"/>
          <a:stretch>
            <a:fillRect/>
          </a:stretch>
        </p:blipFill>
        <p:spPr>
          <a:xfrm>
            <a:off x="6669572" y="2245314"/>
            <a:ext cx="1905000" cy="2371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8"/>
          <a:stretch>
            <a:fillRect/>
          </a:stretch>
        </p:blipFill>
        <p:spPr>
          <a:xfrm>
            <a:off x="4801207" y="1966980"/>
            <a:ext cx="1856636" cy="2342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9"/>
          <a:stretch>
            <a:fillRect/>
          </a:stretch>
        </p:blipFill>
        <p:spPr>
          <a:xfrm>
            <a:off x="4998311" y="4296786"/>
            <a:ext cx="2133277" cy="2272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1430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496337" y="805659"/>
            <a:ext cx="3733907" cy="120032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solidFill>
                  <a:srgbClr val="4472C4">
                    <a:lumMod val="75000"/>
                  </a:srgbClr>
                </a:solidFill>
                <a:latin typeface="Calibri" panose="020F0502020204030204"/>
              </a:rPr>
              <a:t>The AAA School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solidFill>
                  <a:srgbClr val="4472C4">
                    <a:lumMod val="75000"/>
                  </a:srgbClr>
                </a:solidFill>
                <a:latin typeface="Calibri" panose="020F0502020204030204"/>
              </a:rPr>
              <a:t>Safety</a:t>
            </a:r>
            <a:r>
              <a:rPr lang="en-US" sz="3600" dirty="0">
                <a:solidFill>
                  <a:srgbClr val="4472C4">
                    <a:lumMod val="75000"/>
                  </a:srgbClr>
                </a:solidFill>
                <a:latin typeface="Calibri" panose="020F0502020204030204"/>
              </a:rPr>
              <a:t> </a:t>
            </a:r>
            <a:r>
              <a:rPr kumimoji="0" lang="en-US" sz="3600" b="0" i="0" u="none" strike="noStrike" kern="1200" cap="none" spc="0" normalizeH="0" baseline="0" noProof="0" dirty="0" smtClean="0">
                <a:ln>
                  <a:noFill/>
                </a:ln>
                <a:solidFill>
                  <a:srgbClr val="4472C4">
                    <a:lumMod val="75000"/>
                  </a:srgbClr>
                </a:solidFill>
                <a:effectLst/>
                <a:uLnTx/>
                <a:uFillTx/>
                <a:latin typeface="Calibri" panose="020F0502020204030204"/>
              </a:rPr>
              <a:t>Patrol</a:t>
            </a:r>
            <a:r>
              <a:rPr kumimoji="0" lang="en-US" sz="3600" b="0" i="0" u="none" strike="noStrike" kern="1200" cap="none" spc="0" normalizeH="0" noProof="0" dirty="0" smtClean="0">
                <a:ln>
                  <a:noFill/>
                </a:ln>
                <a:solidFill>
                  <a:srgbClr val="4472C4">
                    <a:lumMod val="75000"/>
                  </a:srgbClr>
                </a:solidFill>
                <a:effectLst/>
                <a:uLnTx/>
                <a:uFillTx/>
                <a:latin typeface="Calibri" panose="020F0502020204030204"/>
              </a:rPr>
              <a:t> Today</a:t>
            </a:r>
            <a:endParaRPr kumimoji="0" lang="en-US" sz="3600" b="0" i="0" u="none" strike="noStrike" kern="1200" cap="none" spc="0" normalizeH="0" baseline="0" noProof="0" dirty="0">
              <a:ln>
                <a:noFill/>
              </a:ln>
              <a:solidFill>
                <a:srgbClr val="4472C4">
                  <a:lumMod val="75000"/>
                </a:srgbClr>
              </a:solidFill>
              <a:effectLst/>
              <a:uLnTx/>
              <a:uFillTx/>
              <a:latin typeface="Calibri" panose="020F0502020204030204"/>
            </a:endParaRPr>
          </a:p>
        </p:txBody>
      </p:sp>
      <p:sp>
        <p:nvSpPr>
          <p:cNvPr id="2" name="TextBox 1"/>
          <p:cNvSpPr txBox="1"/>
          <p:nvPr/>
        </p:nvSpPr>
        <p:spPr>
          <a:xfrm>
            <a:off x="1833764" y="2507847"/>
            <a:ext cx="3853603" cy="1477328"/>
          </a:xfrm>
          <a:prstGeom prst="rect">
            <a:avLst/>
          </a:prstGeom>
          <a:noFill/>
        </p:spPr>
        <p:txBody>
          <a:bodyPr wrap="square" rtlCol="0">
            <a:spAutoFit/>
          </a:bodyPr>
          <a:lstStyle/>
          <a:p>
            <a:pPr algn="ctr"/>
            <a:r>
              <a:rPr lang="en-US" dirty="0" smtClean="0">
                <a:solidFill>
                  <a:schemeClr val="accent5">
                    <a:lumMod val="75000"/>
                  </a:schemeClr>
                </a:solidFill>
              </a:rPr>
              <a:t>For over 100 years, the AAA School Safety Patrol program has kept school children safe. Today, more than 679,000 Patrollers continue this legacy throughout schools nationwide.</a:t>
            </a:r>
            <a:endParaRPr lang="en-US" dirty="0">
              <a:solidFill>
                <a:schemeClr val="accent5">
                  <a:lumMod val="75000"/>
                </a:schemeClr>
              </a:solidFill>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5761" y="2507847"/>
            <a:ext cx="1777363" cy="3756347"/>
          </a:xfrm>
          <a:prstGeom prst="rect">
            <a:avLst/>
          </a:prstGeom>
        </p:spPr>
      </p:pic>
      <p:sp>
        <p:nvSpPr>
          <p:cNvPr id="3" name="Rectangular Callout 2"/>
          <p:cNvSpPr/>
          <p:nvPr/>
        </p:nvSpPr>
        <p:spPr>
          <a:xfrm>
            <a:off x="1730798" y="2417522"/>
            <a:ext cx="4059534" cy="1657978"/>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439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180703" y="910571"/>
            <a:ext cx="4269246" cy="95410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solidFill>
                  <a:srgbClr val="4472C4">
                    <a:lumMod val="75000"/>
                  </a:srgbClr>
                </a:solidFill>
                <a:latin typeface="Calibri" panose="020F0502020204030204"/>
              </a:rPr>
              <a:t>Typical Patroller Roles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4472C4">
                    <a:lumMod val="75000"/>
                  </a:srgbClr>
                </a:solidFill>
                <a:effectLst/>
                <a:uLnTx/>
                <a:uFillTx/>
                <a:latin typeface="Calibri" panose="020F0502020204030204"/>
              </a:rPr>
              <a:t>(Varies</a:t>
            </a:r>
            <a:r>
              <a:rPr kumimoji="0" lang="en-US" sz="2000" b="0" i="0" u="none" strike="noStrike" kern="1200" cap="none" spc="0" normalizeH="0" noProof="0" dirty="0" smtClean="0">
                <a:ln>
                  <a:noFill/>
                </a:ln>
                <a:solidFill>
                  <a:srgbClr val="4472C4">
                    <a:lumMod val="75000"/>
                  </a:srgbClr>
                </a:solidFill>
                <a:effectLst/>
                <a:uLnTx/>
                <a:uFillTx/>
                <a:latin typeface="Calibri" panose="020F0502020204030204"/>
              </a:rPr>
              <a:t> by school)</a:t>
            </a:r>
            <a:endPar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ndParaRPr>
          </a:p>
        </p:txBody>
      </p:sp>
      <p:sp>
        <p:nvSpPr>
          <p:cNvPr id="10" name="Rectangle 9"/>
          <p:cNvSpPr/>
          <p:nvPr/>
        </p:nvSpPr>
        <p:spPr>
          <a:xfrm>
            <a:off x="1166951" y="2177514"/>
            <a:ext cx="6924764" cy="3416320"/>
          </a:xfrm>
          <a:prstGeom prst="rect">
            <a:avLst/>
          </a:prstGeom>
        </p:spPr>
        <p:txBody>
          <a:bodyPr wrap="square">
            <a:spAutoFit/>
          </a:bodyPr>
          <a:lstStyle/>
          <a:p>
            <a:pPr algn="ctr"/>
            <a:r>
              <a:rPr lang="en-US" b="1" dirty="0" smtClean="0">
                <a:solidFill>
                  <a:schemeClr val="accent5">
                    <a:lumMod val="75000"/>
                  </a:schemeClr>
                </a:solidFill>
              </a:rPr>
              <a:t>AAA </a:t>
            </a:r>
            <a:r>
              <a:rPr lang="en-US" b="1" dirty="0">
                <a:solidFill>
                  <a:schemeClr val="accent5">
                    <a:lumMod val="75000"/>
                  </a:schemeClr>
                </a:solidFill>
              </a:rPr>
              <a:t>School Safety </a:t>
            </a:r>
            <a:r>
              <a:rPr lang="en-US" b="1" dirty="0" smtClean="0">
                <a:solidFill>
                  <a:schemeClr val="accent5">
                    <a:lumMod val="75000"/>
                  </a:schemeClr>
                </a:solidFill>
              </a:rPr>
              <a:t>Patrollers </a:t>
            </a:r>
            <a:r>
              <a:rPr lang="en-US" b="1" dirty="0">
                <a:solidFill>
                  <a:schemeClr val="accent5">
                    <a:lumMod val="75000"/>
                  </a:schemeClr>
                </a:solidFill>
              </a:rPr>
              <a:t>direct children, not traffic. </a:t>
            </a:r>
            <a:endParaRPr lang="en-US" b="1" dirty="0" smtClean="0">
              <a:solidFill>
                <a:schemeClr val="accent5">
                  <a:lumMod val="75000"/>
                </a:schemeClr>
              </a:solidFill>
            </a:endParaRPr>
          </a:p>
          <a:p>
            <a:endParaRPr lang="en-US" dirty="0">
              <a:solidFill>
                <a:schemeClr val="accent5">
                  <a:lumMod val="75000"/>
                </a:schemeClr>
              </a:solidFill>
            </a:endParaRPr>
          </a:p>
          <a:p>
            <a:r>
              <a:rPr lang="en-US" dirty="0" smtClean="0">
                <a:solidFill>
                  <a:schemeClr val="accent5">
                    <a:lumMod val="75000"/>
                  </a:schemeClr>
                </a:solidFill>
              </a:rPr>
              <a:t>Typical </a:t>
            </a:r>
            <a:r>
              <a:rPr lang="en-US" dirty="0">
                <a:solidFill>
                  <a:schemeClr val="accent5">
                    <a:lumMod val="75000"/>
                  </a:schemeClr>
                </a:solidFill>
              </a:rPr>
              <a:t>roles include:</a:t>
            </a:r>
          </a:p>
          <a:p>
            <a:pPr marL="285750" indent="-285750">
              <a:buFont typeface="Arial" panose="020B0604020202020204" pitchFamily="34" charset="0"/>
              <a:buChar char="•"/>
            </a:pPr>
            <a:endParaRPr lang="en-US" dirty="0" smtClean="0">
              <a:solidFill>
                <a:schemeClr val="accent5">
                  <a:lumMod val="75000"/>
                </a:schemeClr>
              </a:solidFill>
            </a:endParaRPr>
          </a:p>
          <a:p>
            <a:pPr marL="285750" indent="-285750">
              <a:buFont typeface="Arial" panose="020B0604020202020204" pitchFamily="34" charset="0"/>
              <a:buChar char="•"/>
            </a:pPr>
            <a:r>
              <a:rPr lang="en-US" dirty="0" smtClean="0">
                <a:solidFill>
                  <a:schemeClr val="accent5">
                    <a:lumMod val="75000"/>
                  </a:schemeClr>
                </a:solidFill>
              </a:rPr>
              <a:t>Teaching </a:t>
            </a:r>
            <a:r>
              <a:rPr lang="en-US" dirty="0">
                <a:solidFill>
                  <a:schemeClr val="accent5">
                    <a:lumMod val="75000"/>
                  </a:schemeClr>
                </a:solidFill>
              </a:rPr>
              <a:t>other students about traffic safety on a peer-to-peer </a:t>
            </a:r>
            <a:r>
              <a:rPr lang="en-US" dirty="0" smtClean="0">
                <a:solidFill>
                  <a:schemeClr val="accent5">
                    <a:lumMod val="75000"/>
                  </a:schemeClr>
                </a:solidFill>
              </a:rPr>
              <a:t>basis</a:t>
            </a:r>
            <a:endParaRPr lang="en-US" dirty="0">
              <a:solidFill>
                <a:schemeClr val="accent5">
                  <a:lumMod val="75000"/>
                </a:schemeClr>
              </a:solidFill>
            </a:endParaRPr>
          </a:p>
          <a:p>
            <a:pPr marL="285750" indent="-285750">
              <a:buFont typeface="Arial" panose="020B0604020202020204" pitchFamily="34" charset="0"/>
              <a:buChar char="•"/>
            </a:pPr>
            <a:r>
              <a:rPr lang="en-US" dirty="0">
                <a:solidFill>
                  <a:schemeClr val="accent5">
                    <a:lumMod val="75000"/>
                  </a:schemeClr>
                </a:solidFill>
              </a:rPr>
              <a:t>S</a:t>
            </a:r>
            <a:r>
              <a:rPr lang="en-US" dirty="0" smtClean="0">
                <a:solidFill>
                  <a:schemeClr val="accent5">
                    <a:lumMod val="75000"/>
                  </a:schemeClr>
                </a:solidFill>
              </a:rPr>
              <a:t>erving </a:t>
            </a:r>
            <a:r>
              <a:rPr lang="en-US" dirty="0">
                <a:solidFill>
                  <a:schemeClr val="accent5">
                    <a:lumMod val="75000"/>
                  </a:schemeClr>
                </a:solidFill>
              </a:rPr>
              <a:t>as role models for younger </a:t>
            </a:r>
            <a:r>
              <a:rPr lang="en-US" dirty="0" smtClean="0">
                <a:solidFill>
                  <a:schemeClr val="accent5">
                    <a:lumMod val="75000"/>
                  </a:schemeClr>
                </a:solidFill>
              </a:rPr>
              <a:t>children</a:t>
            </a:r>
            <a:endParaRPr lang="en-US" dirty="0">
              <a:solidFill>
                <a:schemeClr val="accent5">
                  <a:lumMod val="75000"/>
                </a:schemeClr>
              </a:solidFill>
            </a:endParaRPr>
          </a:p>
          <a:p>
            <a:pPr marL="285750" indent="-285750">
              <a:buFont typeface="Arial" panose="020B0604020202020204" pitchFamily="34" charset="0"/>
              <a:buChar char="•"/>
            </a:pPr>
            <a:r>
              <a:rPr lang="en-US" dirty="0">
                <a:solidFill>
                  <a:schemeClr val="accent5">
                    <a:lumMod val="75000"/>
                  </a:schemeClr>
                </a:solidFill>
              </a:rPr>
              <a:t>S</a:t>
            </a:r>
            <a:r>
              <a:rPr lang="en-US" dirty="0" smtClean="0">
                <a:solidFill>
                  <a:schemeClr val="accent5">
                    <a:lumMod val="75000"/>
                  </a:schemeClr>
                </a:solidFill>
              </a:rPr>
              <a:t>tanding </a:t>
            </a:r>
            <a:r>
              <a:rPr lang="en-US" dirty="0">
                <a:solidFill>
                  <a:schemeClr val="accent5">
                    <a:lumMod val="75000"/>
                  </a:schemeClr>
                </a:solidFill>
              </a:rPr>
              <a:t>duty in </a:t>
            </a:r>
            <a:r>
              <a:rPr lang="en-US" dirty="0" smtClean="0">
                <a:solidFill>
                  <a:schemeClr val="accent5">
                    <a:lumMod val="75000"/>
                  </a:schemeClr>
                </a:solidFill>
              </a:rPr>
              <a:t>hallways and at doorways </a:t>
            </a:r>
            <a:r>
              <a:rPr lang="en-US" dirty="0">
                <a:solidFill>
                  <a:schemeClr val="accent5">
                    <a:lumMod val="75000"/>
                  </a:schemeClr>
                </a:solidFill>
              </a:rPr>
              <a:t>to ensure students aren’t pushing or </a:t>
            </a:r>
            <a:r>
              <a:rPr lang="en-US" dirty="0" smtClean="0">
                <a:solidFill>
                  <a:schemeClr val="accent5">
                    <a:lumMod val="75000"/>
                  </a:schemeClr>
                </a:solidFill>
              </a:rPr>
              <a:t>running</a:t>
            </a:r>
            <a:endParaRPr lang="en-US" dirty="0">
              <a:solidFill>
                <a:schemeClr val="accent5">
                  <a:lumMod val="75000"/>
                </a:schemeClr>
              </a:solidFill>
            </a:endParaRPr>
          </a:p>
          <a:p>
            <a:pPr marL="285750" indent="-285750">
              <a:buFont typeface="Arial" panose="020B0604020202020204" pitchFamily="34" charset="0"/>
              <a:buChar char="•"/>
            </a:pPr>
            <a:r>
              <a:rPr lang="en-US" dirty="0">
                <a:solidFill>
                  <a:schemeClr val="accent5">
                    <a:lumMod val="75000"/>
                  </a:schemeClr>
                </a:solidFill>
              </a:rPr>
              <a:t>A</a:t>
            </a:r>
            <a:r>
              <a:rPr lang="en-US" dirty="0" smtClean="0">
                <a:solidFill>
                  <a:schemeClr val="accent5">
                    <a:lumMod val="75000"/>
                  </a:schemeClr>
                </a:solidFill>
              </a:rPr>
              <a:t>ssisting </a:t>
            </a:r>
            <a:r>
              <a:rPr lang="en-US" dirty="0">
                <a:solidFill>
                  <a:schemeClr val="accent5">
                    <a:lumMod val="75000"/>
                  </a:schemeClr>
                </a:solidFill>
              </a:rPr>
              <a:t>younger </a:t>
            </a:r>
            <a:r>
              <a:rPr lang="en-US" dirty="0" smtClean="0">
                <a:solidFill>
                  <a:schemeClr val="accent5">
                    <a:lumMod val="75000"/>
                  </a:schemeClr>
                </a:solidFill>
              </a:rPr>
              <a:t>students in getting </a:t>
            </a:r>
            <a:r>
              <a:rPr lang="en-US" dirty="0" smtClean="0">
                <a:solidFill>
                  <a:schemeClr val="accent5">
                    <a:lumMod val="75000"/>
                  </a:schemeClr>
                </a:solidFill>
              </a:rPr>
              <a:t>to class safely</a:t>
            </a:r>
          </a:p>
          <a:p>
            <a:pPr marL="285750" indent="-285750">
              <a:buFont typeface="Arial" panose="020B0604020202020204" pitchFamily="34" charset="0"/>
              <a:buChar char="•"/>
            </a:pPr>
            <a:r>
              <a:rPr lang="en-US" dirty="0" smtClean="0">
                <a:solidFill>
                  <a:schemeClr val="accent5">
                    <a:lumMod val="75000"/>
                  </a:schemeClr>
                </a:solidFill>
              </a:rPr>
              <a:t>Helping </a:t>
            </a:r>
            <a:r>
              <a:rPr lang="en-US" dirty="0">
                <a:solidFill>
                  <a:schemeClr val="accent5">
                    <a:lumMod val="75000"/>
                  </a:schemeClr>
                </a:solidFill>
              </a:rPr>
              <a:t>car riders enter/exit their family vehicles </a:t>
            </a:r>
            <a:r>
              <a:rPr lang="en-US" dirty="0" smtClean="0">
                <a:solidFill>
                  <a:schemeClr val="accent5">
                    <a:lumMod val="75000"/>
                  </a:schemeClr>
                </a:solidFill>
              </a:rPr>
              <a:t>safely</a:t>
            </a:r>
            <a:endParaRPr lang="en-US" dirty="0">
              <a:solidFill>
                <a:schemeClr val="accent5">
                  <a:lumMod val="75000"/>
                </a:schemeClr>
              </a:solidFill>
            </a:endParaRPr>
          </a:p>
          <a:p>
            <a:pPr marL="285750" indent="-285750">
              <a:buFont typeface="Arial" panose="020B0604020202020204" pitchFamily="34" charset="0"/>
              <a:buChar char="•"/>
            </a:pPr>
            <a:r>
              <a:rPr lang="en-US" dirty="0">
                <a:solidFill>
                  <a:schemeClr val="accent5">
                    <a:lumMod val="75000"/>
                  </a:schemeClr>
                </a:solidFill>
              </a:rPr>
              <a:t>S</a:t>
            </a:r>
            <a:r>
              <a:rPr lang="en-US" dirty="0" smtClean="0">
                <a:solidFill>
                  <a:schemeClr val="accent5">
                    <a:lumMod val="75000"/>
                  </a:schemeClr>
                </a:solidFill>
              </a:rPr>
              <a:t>erving </a:t>
            </a:r>
            <a:r>
              <a:rPr lang="en-US" dirty="0">
                <a:solidFill>
                  <a:schemeClr val="accent5">
                    <a:lumMod val="75000"/>
                  </a:schemeClr>
                </a:solidFill>
              </a:rPr>
              <a:t>as </a:t>
            </a:r>
            <a:r>
              <a:rPr lang="en-US" dirty="0" smtClean="0">
                <a:solidFill>
                  <a:schemeClr val="accent5">
                    <a:lumMod val="75000"/>
                  </a:schemeClr>
                </a:solidFill>
              </a:rPr>
              <a:t>extra eyes and ears for safety</a:t>
            </a:r>
            <a:r>
              <a:rPr lang="en-US" dirty="0" smtClean="0">
                <a:solidFill>
                  <a:schemeClr val="accent5">
                    <a:lumMod val="75000"/>
                  </a:schemeClr>
                </a:solidFill>
              </a:rPr>
              <a:t> </a:t>
            </a:r>
            <a:r>
              <a:rPr lang="en-US" dirty="0">
                <a:solidFill>
                  <a:schemeClr val="accent5">
                    <a:lumMod val="75000"/>
                  </a:schemeClr>
                </a:solidFill>
              </a:rPr>
              <a:t>on school </a:t>
            </a:r>
            <a:r>
              <a:rPr lang="en-US" dirty="0" smtClean="0">
                <a:solidFill>
                  <a:schemeClr val="accent5">
                    <a:lumMod val="75000"/>
                  </a:schemeClr>
                </a:solidFill>
              </a:rPr>
              <a:t>buses </a:t>
            </a:r>
            <a:endParaRPr lang="en-US" dirty="0">
              <a:solidFill>
                <a:schemeClr val="accent5">
                  <a:lumMod val="75000"/>
                </a:schemeClr>
              </a:solidFill>
            </a:endParaRPr>
          </a:p>
          <a:p>
            <a:endParaRPr lang="en-US" dirty="0"/>
          </a:p>
        </p:txBody>
      </p:sp>
    </p:spTree>
    <p:extLst>
      <p:ext uri="{BB962C8B-B14F-4D97-AF65-F5344CB8AC3E}">
        <p14:creationId xmlns:p14="http://schemas.microsoft.com/office/powerpoint/2010/main" val="2514823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449494" y="918563"/>
            <a:ext cx="3651705"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dirty="0" smtClean="0">
                <a:solidFill>
                  <a:srgbClr val="4472C4">
                    <a:lumMod val="75000"/>
                  </a:srgbClr>
                </a:solidFill>
                <a:latin typeface="Calibri" panose="020F0502020204030204"/>
              </a:rPr>
              <a:t>A Great Patroller</a:t>
            </a:r>
          </a:p>
        </p:txBody>
      </p:sp>
      <p:pic>
        <p:nvPicPr>
          <p:cNvPr id="2" name="Picture 1"/>
          <p:cNvPicPr>
            <a:picLocks noChangeAspect="1"/>
          </p:cNvPicPr>
          <p:nvPr/>
        </p:nvPicPr>
        <p:blipFill>
          <a:blip r:embed="rId7"/>
          <a:stretch>
            <a:fillRect/>
          </a:stretch>
        </p:blipFill>
        <p:spPr>
          <a:xfrm>
            <a:off x="2227272" y="2319188"/>
            <a:ext cx="2002972" cy="3896406"/>
          </a:xfrm>
          <a:prstGeom prst="rect">
            <a:avLst/>
          </a:prstGeom>
        </p:spPr>
      </p:pic>
      <p:sp>
        <p:nvSpPr>
          <p:cNvPr id="3" name="Rectangular Callout 2"/>
          <p:cNvSpPr/>
          <p:nvPr/>
        </p:nvSpPr>
        <p:spPr>
          <a:xfrm>
            <a:off x="4463043" y="1992501"/>
            <a:ext cx="3717890" cy="2293005"/>
          </a:xfrm>
          <a:prstGeom prst="wedgeRectCallou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7419" y="2152196"/>
            <a:ext cx="3603514"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accent5">
                    <a:lumMod val="75000"/>
                  </a:schemeClr>
                </a:solidFill>
              </a:rPr>
              <a:t>Positively represents their school and community</a:t>
            </a:r>
          </a:p>
          <a:p>
            <a:pPr marL="285750" indent="-285750">
              <a:buFont typeface="Arial" panose="020B0604020202020204" pitchFamily="34" charset="0"/>
              <a:buChar char="•"/>
            </a:pPr>
            <a:r>
              <a:rPr lang="en-US" dirty="0" smtClean="0">
                <a:solidFill>
                  <a:schemeClr val="accent5">
                    <a:lumMod val="75000"/>
                  </a:schemeClr>
                </a:solidFill>
              </a:rPr>
              <a:t>Is willing to work hard to help others</a:t>
            </a:r>
          </a:p>
          <a:p>
            <a:pPr marL="285750" indent="-285750">
              <a:buFont typeface="Arial" panose="020B0604020202020204" pitchFamily="34" charset="0"/>
              <a:buChar char="•"/>
            </a:pPr>
            <a:r>
              <a:rPr lang="en-US" dirty="0" smtClean="0">
                <a:solidFill>
                  <a:schemeClr val="accent5">
                    <a:lumMod val="75000"/>
                  </a:schemeClr>
                </a:solidFill>
              </a:rPr>
              <a:t>Leads by example</a:t>
            </a:r>
          </a:p>
          <a:p>
            <a:pPr marL="285750" indent="-285750">
              <a:buFont typeface="Arial" panose="020B0604020202020204" pitchFamily="34" charset="0"/>
              <a:buChar char="•"/>
            </a:pPr>
            <a:r>
              <a:rPr lang="en-US" dirty="0" smtClean="0">
                <a:solidFill>
                  <a:schemeClr val="accent5">
                    <a:lumMod val="75000"/>
                  </a:schemeClr>
                </a:solidFill>
              </a:rPr>
              <a:t>Earns respect by being consistent and fair</a:t>
            </a:r>
            <a:endParaRPr lang="en-US" dirty="0">
              <a:solidFill>
                <a:schemeClr val="accent5">
                  <a:lumMod val="75000"/>
                </a:schemeClr>
              </a:solidFill>
            </a:endParaRPr>
          </a:p>
        </p:txBody>
      </p:sp>
    </p:spTree>
    <p:extLst>
      <p:ext uri="{BB962C8B-B14F-4D97-AF65-F5344CB8AC3E}">
        <p14:creationId xmlns:p14="http://schemas.microsoft.com/office/powerpoint/2010/main" val="3047257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925" y="439515"/>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244" y="439514"/>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a1d1905-b556-4d56-b0ba-54d2ffd584ed@AAACor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584" y="452173"/>
            <a:ext cx="1748519" cy="14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rot="10800000">
            <a:off x="143080" y="5708172"/>
            <a:ext cx="986246" cy="1014845"/>
          </a:xfrm>
          <a:prstGeom prst="rect">
            <a:avLst/>
          </a:prstGeom>
        </p:spPr>
      </p:pic>
      <p:pic>
        <p:nvPicPr>
          <p:cNvPr id="1027" name="Picture 3" descr="dc103265-6a07-495b-a8a6-c0b2e0701df5@AAACor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703" y="5862141"/>
            <a:ext cx="911000" cy="70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rot="10800000">
            <a:off x="4425421" y="1190353"/>
            <a:ext cx="4464844" cy="164306"/>
          </a:xfrm>
          <a:prstGeom prst="rect">
            <a:avLst/>
          </a:prstGeom>
        </p:spPr>
      </p:pic>
      <p:sp>
        <p:nvSpPr>
          <p:cNvPr id="7" name="Rectangle 6"/>
          <p:cNvSpPr/>
          <p:nvPr/>
        </p:nvSpPr>
        <p:spPr>
          <a:xfrm>
            <a:off x="135528" y="139337"/>
            <a:ext cx="8883782" cy="6583680"/>
          </a:xfrm>
          <a:prstGeom prst="rect">
            <a:avLst/>
          </a:prstGeom>
          <a:noFill/>
          <a:ln w="57150">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588234" y="672341"/>
            <a:ext cx="3636701" cy="120032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solidFill>
                  <a:srgbClr val="4472C4">
                    <a:lumMod val="75000"/>
                  </a:srgbClr>
                </a:solidFill>
                <a:latin typeface="Calibri" panose="020F0502020204030204"/>
              </a:rPr>
              <a:t>Patrollers Respect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solidFill>
                  <a:srgbClr val="4472C4">
                    <a:lumMod val="75000"/>
                  </a:srgbClr>
                </a:solidFill>
                <a:latin typeface="Calibri" panose="020F0502020204030204"/>
              </a:rPr>
              <a:t>Their Job By</a:t>
            </a:r>
          </a:p>
        </p:txBody>
      </p:sp>
      <p:sp>
        <p:nvSpPr>
          <p:cNvPr id="10" name="Content Placeholder 2"/>
          <p:cNvSpPr txBox="1">
            <a:spLocks/>
          </p:cNvSpPr>
          <p:nvPr/>
        </p:nvSpPr>
        <p:spPr>
          <a:xfrm>
            <a:off x="588234" y="2192234"/>
            <a:ext cx="3722509" cy="402336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400" dirty="0" smtClean="0">
                <a:solidFill>
                  <a:schemeClr val="accent5">
                    <a:lumMod val="75000"/>
                  </a:schemeClr>
                </a:solidFill>
              </a:rPr>
              <a:t>Always reporting for duty on time</a:t>
            </a:r>
          </a:p>
          <a:p>
            <a:pPr marL="342900" indent="-342900" algn="l">
              <a:buFont typeface="Arial" panose="020B0604020202020204" pitchFamily="34" charset="0"/>
              <a:buChar char="•"/>
            </a:pPr>
            <a:r>
              <a:rPr lang="en-US" sz="2400" dirty="0" smtClean="0">
                <a:solidFill>
                  <a:schemeClr val="accent5">
                    <a:lumMod val="75000"/>
                  </a:schemeClr>
                </a:solidFill>
              </a:rPr>
              <a:t>Consistently staying alert and looking for safety hazards</a:t>
            </a:r>
          </a:p>
          <a:p>
            <a:pPr marL="342900" indent="-342900" algn="l">
              <a:buFont typeface="Arial" panose="020B0604020202020204" pitchFamily="34" charset="0"/>
              <a:buChar char="•"/>
            </a:pPr>
            <a:r>
              <a:rPr lang="en-US" sz="2400" dirty="0" smtClean="0">
                <a:solidFill>
                  <a:schemeClr val="accent5">
                    <a:lumMod val="75000"/>
                  </a:schemeClr>
                </a:solidFill>
              </a:rPr>
              <a:t>Understanding and practicing safe habits</a:t>
            </a:r>
          </a:p>
          <a:p>
            <a:pPr marL="342900" indent="-342900" algn="l">
              <a:buFont typeface="Arial" panose="020B0604020202020204" pitchFamily="34" charset="0"/>
              <a:buChar char="•"/>
            </a:pPr>
            <a:r>
              <a:rPr lang="en-US" sz="2400" dirty="0" smtClean="0">
                <a:solidFill>
                  <a:schemeClr val="accent5">
                    <a:lumMod val="75000"/>
                  </a:schemeClr>
                </a:solidFill>
              </a:rPr>
              <a:t>NEVER becoming involved with vehicles</a:t>
            </a:r>
            <a:endParaRPr lang="en-US" sz="2400" dirty="0">
              <a:solidFill>
                <a:schemeClr val="accent5">
                  <a:lumMod val="75000"/>
                </a:schemeClr>
              </a:solidFill>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82758">
            <a:off x="4157595" y="3151025"/>
            <a:ext cx="4596976" cy="2698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5076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TotalTime>
  <Words>1232</Words>
  <Application>Microsoft Office PowerPoint</Application>
  <PresentationFormat>On-screen Show (4:3)</PresentationFormat>
  <Paragraphs>118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Corbel</vt:lpstr>
      <vt:lpstr>1_Office Theme</vt:lpstr>
      <vt:lpstr>AAA School Safety Patrol  Program 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 School Safety Patrol  Program Introduction </dc:title>
  <dc:creator>Weir, Sara</dc:creator>
  <cp:lastModifiedBy>Weir, Sara</cp:lastModifiedBy>
  <cp:revision>17</cp:revision>
  <dcterms:created xsi:type="dcterms:W3CDTF">2021-08-23T17:07:50Z</dcterms:created>
  <dcterms:modified xsi:type="dcterms:W3CDTF">2021-09-14T18:19:53Z</dcterms:modified>
</cp:coreProperties>
</file>